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71" r:id="rId13"/>
    <p:sldId id="268" r:id="rId14"/>
    <p:sldId id="264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74"/>
    <p:restoredTop sz="96327"/>
  </p:normalViewPr>
  <p:slideViewPr>
    <p:cSldViewPr snapToGrid="0" snapToObjects="1">
      <p:cViewPr>
        <p:scale>
          <a:sx n="94" d="100"/>
          <a:sy n="94" d="100"/>
        </p:scale>
        <p:origin x="113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8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9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4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3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0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3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3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0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7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6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9" r:id="rId10"/>
    <p:sldLayoutId id="2147483778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s.tensorflow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j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B0160-854F-204D-8760-86C1D47FF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5162550" cy="2387600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  <a:latin typeface="proxima-nova"/>
              </a:rPr>
              <a:t>Applied Machine Learning with </a:t>
            </a:r>
            <a:r>
              <a:rPr lang="en-US" b="1" i="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  <a:latin typeface="proxima-nova"/>
              </a:rPr>
              <a:t>Onnx</a:t>
            </a:r>
            <a:r>
              <a:rPr lang="en-US" b="1" i="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  <a:latin typeface="proxima-nova"/>
              </a:rPr>
              <a:t> Runtime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9C4D2-0A1B-064E-A583-B04CCAC58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5162550" cy="1655762"/>
          </a:xfrm>
        </p:spPr>
        <p:txBody>
          <a:bodyPr>
            <a:normAutofit/>
          </a:bodyPr>
          <a:lstStyle/>
          <a:p>
            <a:pPr algn="l"/>
            <a:r>
              <a:rPr lang="en-US" sz="2200">
                <a:solidFill>
                  <a:schemeClr val="tx2">
                    <a:alpha val="60000"/>
                  </a:schemeClr>
                </a:solidFill>
              </a:rPr>
              <a:t>Jen Looper</a:t>
            </a:r>
          </a:p>
          <a:p>
            <a:pPr algn="l"/>
            <a:r>
              <a:rPr lang="en-US" sz="2200">
                <a:solidFill>
                  <a:schemeClr val="tx2">
                    <a:alpha val="60000"/>
                  </a:schemeClr>
                </a:solidFill>
              </a:rPr>
              <a:t>Principal Cloud Advocate, Microsoft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AE4EC7-16FA-4A67-84A0-F079B4BC8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876" y="495300"/>
            <a:ext cx="5229214" cy="587057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092DC-5018-4687-9550-62DC2B687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3342" r="23307" b="2"/>
          <a:stretch/>
        </p:blipFill>
        <p:spPr>
          <a:xfrm>
            <a:off x="6539876" y="488577"/>
            <a:ext cx="5229214" cy="58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8264858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Try </a:t>
            </a:r>
            <a:r>
              <a:rPr lang="en-US" b="1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Magenta.js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BD727-BD8D-3E41-95C3-1CD4DF7B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439" y="359872"/>
            <a:ext cx="3810000" cy="2139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B8AF1-7809-D547-B7CB-DD42A34F27F3}"/>
              </a:ext>
            </a:extLst>
          </p:cNvPr>
          <p:cNvSpPr txBox="1"/>
          <p:nvPr/>
        </p:nvSpPr>
        <p:spPr>
          <a:xfrm>
            <a:off x="947381" y="2499822"/>
            <a:ext cx="5917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Source Sans Pro" panose="020B0503030403020204" pitchFamily="34" charset="0"/>
              </a:rPr>
              <a:t>“Make music and art in the browser. </a:t>
            </a:r>
            <a:r>
              <a:rPr lang="en-US" b="1" i="0" dirty="0" err="1">
                <a:effectLst/>
                <a:latin typeface="Google Sans"/>
              </a:rPr>
              <a:t>Magenta.js</a:t>
            </a:r>
            <a:r>
              <a:rPr lang="en-US" b="0" i="0" dirty="0">
                <a:effectLst/>
                <a:latin typeface="Google Sans"/>
              </a:rPr>
              <a:t> is an open source JavaScript API for using the pre-trained Magenta models in the browser. It is built with </a:t>
            </a:r>
            <a:r>
              <a:rPr lang="en-US" b="0" i="0" u="none" strike="noStrike" dirty="0">
                <a:effectLst/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TensorFlow.js</a:t>
            </a:r>
            <a:r>
              <a:rPr lang="en-US" b="0" i="0" dirty="0">
                <a:effectLst/>
                <a:latin typeface="Google Sans"/>
              </a:rPr>
              <a:t>, which allows for fast, GPU-accelerated inference. 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”</a:t>
            </a:r>
          </a:p>
          <a:p>
            <a:endParaRPr lang="en-US" dirty="0"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</a:rPr>
              <a:t>All about sound and art</a:t>
            </a:r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E34B24F-F6B7-CC41-8F0F-DE0F026B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25" y="2684765"/>
            <a:ext cx="3964348" cy="35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7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8264858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Try </a:t>
            </a:r>
            <a:r>
              <a:rPr lang="en-US" b="1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PoseNet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BD727-BD8D-3E41-95C3-1CD4DF7B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439" y="359872"/>
            <a:ext cx="3810000" cy="2139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B8AF1-7809-D547-B7CB-DD42A34F27F3}"/>
              </a:ext>
            </a:extLst>
          </p:cNvPr>
          <p:cNvSpPr txBox="1"/>
          <p:nvPr/>
        </p:nvSpPr>
        <p:spPr>
          <a:xfrm>
            <a:off x="838199" y="2260761"/>
            <a:ext cx="5917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“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PoseNet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can be used to estimate either a single pose or multiple poses…in an image/video.</a:t>
            </a:r>
            <a:r>
              <a:rPr 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”</a:t>
            </a:r>
          </a:p>
          <a:p>
            <a:endParaRPr lang="en-US" dirty="0">
              <a:solidFill>
                <a:srgbClr val="34495E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</a:rPr>
              <a:t>All about how the body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E056E-F71D-D34F-A1C5-51C6F804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208" y="3824027"/>
            <a:ext cx="762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8264858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Try </a:t>
            </a:r>
            <a:r>
              <a:rPr lang="en-US" b="1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Brain.js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CB8AF1-7809-D547-B7CB-DD42A34F27F3}"/>
              </a:ext>
            </a:extLst>
          </p:cNvPr>
          <p:cNvSpPr txBox="1"/>
          <p:nvPr/>
        </p:nvSpPr>
        <p:spPr>
          <a:xfrm>
            <a:off x="838199" y="2260761"/>
            <a:ext cx="5917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dirty="0">
                <a:effectLst/>
                <a:latin typeface="Segoe UI" panose="020B0502040204020203" pitchFamily="34" charset="0"/>
              </a:rPr>
              <a:t>“GPU accelerated Neural networks in JavaScript</a:t>
            </a:r>
          </a:p>
          <a:p>
            <a:pPr algn="l"/>
            <a:r>
              <a:rPr lang="en-US" i="0" dirty="0">
                <a:effectLst/>
                <a:latin typeface="Segoe UI" panose="020B0502040204020203" pitchFamily="34" charset="0"/>
              </a:rPr>
              <a:t>for Browsers and Node.js”</a:t>
            </a:r>
          </a:p>
          <a:p>
            <a:pPr algn="l"/>
            <a:endParaRPr lang="en-US" dirty="0">
              <a:latin typeface="Segoe UI" panose="020B0502040204020203" pitchFamily="34" charset="0"/>
            </a:endParaRPr>
          </a:p>
          <a:p>
            <a:pPr algn="l"/>
            <a:r>
              <a:rPr lang="en-US" i="0" dirty="0">
                <a:effectLst/>
                <a:latin typeface="Segoe UI" panose="020B0502040204020203" pitchFamily="34" charset="0"/>
              </a:rPr>
              <a:t>If you need a neural network to run in the browser, try </a:t>
            </a:r>
            <a:r>
              <a:rPr lang="en-US" i="0" dirty="0" err="1">
                <a:effectLst/>
                <a:latin typeface="Segoe UI" panose="020B0502040204020203" pitchFamily="34" charset="0"/>
              </a:rPr>
              <a:t>brain.js</a:t>
            </a:r>
            <a:r>
              <a:rPr lang="en-US" i="0" dirty="0">
                <a:effectLst/>
                <a:latin typeface="Segoe UI" panose="020B0502040204020203" pitchFamily="34" charset="0"/>
              </a:rPr>
              <a:t>.</a:t>
            </a:r>
          </a:p>
          <a:p>
            <a:pPr algn="l"/>
            <a:endParaRPr lang="en-US" dirty="0">
              <a:latin typeface="Segoe UI" panose="020B0502040204020203" pitchFamily="34" charset="0"/>
            </a:endParaRPr>
          </a:p>
          <a:p>
            <a:pPr algn="l"/>
            <a:r>
              <a:rPr lang="en-US" i="0" dirty="0">
                <a:effectLst/>
                <a:latin typeface="Segoe UI" panose="020B0502040204020203" pitchFamily="34" charset="0"/>
              </a:rPr>
              <a:t>For images, text, forecasting, and more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764F6C-8268-4741-AA07-F88659125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2688" y="68103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4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8264858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Q: should you train data in the browser?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9844B-F260-DE4F-98B5-AF56E5978615}"/>
              </a:ext>
            </a:extLst>
          </p:cNvPr>
          <p:cNvSpPr txBox="1"/>
          <p:nvPr/>
        </p:nvSpPr>
        <p:spPr>
          <a:xfrm>
            <a:off x="2740177" y="4043242"/>
            <a:ext cx="671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Probably not, if you are making anything production-grade!</a:t>
            </a:r>
          </a:p>
        </p:txBody>
      </p:sp>
    </p:spTree>
    <p:extLst>
      <p:ext uri="{BB962C8B-B14F-4D97-AF65-F5344CB8AC3E}">
        <p14:creationId xmlns:p14="http://schemas.microsoft.com/office/powerpoint/2010/main" val="68488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10407556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Idea: train using TF (Python) and convert to use with the web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D1248-A2CD-6A42-9820-68E68D83B7A2}"/>
              </a:ext>
            </a:extLst>
          </p:cNvPr>
          <p:cNvSpPr txBox="1"/>
          <p:nvPr/>
        </p:nvSpPr>
        <p:spPr>
          <a:xfrm>
            <a:off x="2429303" y="3077570"/>
            <a:ext cx="4749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tensorflowjs_converter</a:t>
            </a:r>
            <a:r>
              <a:rPr lang="en-US" dirty="0"/>
              <a:t> \ --</a:t>
            </a:r>
            <a:r>
              <a:rPr lang="en-US" dirty="0" err="1"/>
              <a:t>input_format</a:t>
            </a:r>
            <a:r>
              <a:rPr lang="en-US" dirty="0"/>
              <a:t>=</a:t>
            </a:r>
            <a:r>
              <a:rPr lang="en-US" dirty="0" err="1"/>
              <a:t>tf_saved_model</a:t>
            </a:r>
            <a:r>
              <a:rPr lang="en-US" dirty="0"/>
              <a:t> \ --</a:t>
            </a:r>
            <a:r>
              <a:rPr lang="en-US" dirty="0" err="1"/>
              <a:t>output_format</a:t>
            </a:r>
            <a:r>
              <a:rPr lang="en-US" dirty="0"/>
              <a:t>=</a:t>
            </a:r>
            <a:r>
              <a:rPr lang="en-US" dirty="0" err="1"/>
              <a:t>tfjs_graph_model</a:t>
            </a:r>
            <a:r>
              <a:rPr lang="en-US" dirty="0"/>
              <a:t> \ --</a:t>
            </a:r>
            <a:r>
              <a:rPr lang="en-US" dirty="0" err="1"/>
              <a:t>signature_name</a:t>
            </a:r>
            <a:r>
              <a:rPr lang="en-US" dirty="0"/>
              <a:t>=</a:t>
            </a:r>
            <a:r>
              <a:rPr lang="en-US" dirty="0" err="1"/>
              <a:t>serving_default</a:t>
            </a:r>
            <a:r>
              <a:rPr lang="en-US" dirty="0"/>
              <a:t> \ --</a:t>
            </a:r>
            <a:r>
              <a:rPr lang="en-US" dirty="0" err="1"/>
              <a:t>saved_model_tags</a:t>
            </a:r>
            <a:r>
              <a:rPr lang="en-US" dirty="0"/>
              <a:t>=serve \ /</a:t>
            </a:r>
            <a:r>
              <a:rPr lang="en-US" dirty="0" err="1"/>
              <a:t>mobilenet</a:t>
            </a:r>
            <a:r>
              <a:rPr lang="en-US" dirty="0"/>
              <a:t>/</a:t>
            </a:r>
            <a:r>
              <a:rPr lang="en-US" dirty="0" err="1"/>
              <a:t>saved_model</a:t>
            </a:r>
            <a:r>
              <a:rPr lang="en-US" dirty="0"/>
              <a:t> \ /</a:t>
            </a:r>
            <a:r>
              <a:rPr lang="en-US" dirty="0" err="1"/>
              <a:t>mobilenet</a:t>
            </a:r>
            <a:r>
              <a:rPr lang="en-US" dirty="0"/>
              <a:t>/</a:t>
            </a:r>
            <a:r>
              <a:rPr lang="en-US" dirty="0" err="1"/>
              <a:t>web_model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F9363-3ABB-0E46-A13E-DE9E24F2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697" y="4093232"/>
            <a:ext cx="3810000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7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10407556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Idea: train data with external tools and convert for use on the web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4" name="Picture 3" descr="A picture containing text, clipart, vector graphics, gear&#10;&#10;Description automatically generated">
            <a:extLst>
              <a:ext uri="{FF2B5EF4-FFF2-40B4-BE49-F238E27FC236}">
                <a16:creationId xmlns:a16="http://schemas.microsoft.com/office/drawing/2014/main" id="{6D80C223-976F-9D42-A196-CFC34067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054" y="2411430"/>
            <a:ext cx="2463800" cy="8255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4461DC-2075-0A4B-9F20-1E3EF11FE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82" y="2317563"/>
            <a:ext cx="6096000" cy="4034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629F3-6ED9-E14A-8AE9-495EB5B4F277}"/>
              </a:ext>
            </a:extLst>
          </p:cNvPr>
          <p:cNvSpPr txBox="1"/>
          <p:nvPr/>
        </p:nvSpPr>
        <p:spPr>
          <a:xfrm>
            <a:off x="1806054" y="3621071"/>
            <a:ext cx="357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demo of </a:t>
            </a:r>
            <a:r>
              <a:rPr lang="en-US" dirty="0" err="1"/>
              <a:t>Lobe.ai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9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10407556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Q: what if you don’t want to exclusively use TensorFlow? 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19C03-A61F-6C4D-ADA1-174B1BDE0D36}"/>
              </a:ext>
            </a:extLst>
          </p:cNvPr>
          <p:cNvSpPr txBox="1"/>
          <p:nvPr/>
        </p:nvSpPr>
        <p:spPr>
          <a:xfrm>
            <a:off x="8843749" y="1140882"/>
            <a:ext cx="4230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😱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49DE87-B807-CF4A-AD7F-CE268E49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11" y="2178657"/>
            <a:ext cx="8343331" cy="40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64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10407556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What about </a:t>
            </a:r>
            <a:r>
              <a:rPr lang="en-US" b="1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Onnx</a:t>
            </a:r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?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915899-1FE9-A146-B716-937F4B3D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914" y="700102"/>
            <a:ext cx="2438400" cy="82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FCE906-7120-EB46-BA7A-AF767D12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81" y="2351103"/>
            <a:ext cx="6316648" cy="2933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974AB-C315-984A-BDCA-8230DB9B5B1B}"/>
              </a:ext>
            </a:extLst>
          </p:cNvPr>
          <p:cNvSpPr txBox="1"/>
          <p:nvPr/>
        </p:nvSpPr>
        <p:spPr>
          <a:xfrm>
            <a:off x="946245" y="2197722"/>
            <a:ext cx="34619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challenge: I work with a data science team and we DON’T use TensorFlow as we don’t use neural networks for our basic classification tasks. Instead, we use Scikit-Learn. </a:t>
            </a:r>
          </a:p>
          <a:p>
            <a:endParaRPr lang="en-US" dirty="0"/>
          </a:p>
          <a:p>
            <a:r>
              <a:rPr lang="en-US" dirty="0"/>
              <a:t>Q: Can I use a Scikit-Learn model to power a web site? </a:t>
            </a:r>
          </a:p>
          <a:p>
            <a:endParaRPr lang="en-US" dirty="0"/>
          </a:p>
          <a:p>
            <a:r>
              <a:rPr lang="en-US" dirty="0"/>
              <a:t>A: Yes, yes you can!</a:t>
            </a:r>
          </a:p>
        </p:txBody>
      </p:sp>
    </p:spTree>
    <p:extLst>
      <p:ext uri="{BB962C8B-B14F-4D97-AF65-F5344CB8AC3E}">
        <p14:creationId xmlns:p14="http://schemas.microsoft.com/office/powerpoint/2010/main" val="332238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8" y="797698"/>
            <a:ext cx="10407556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Meet </a:t>
            </a:r>
            <a:r>
              <a:rPr lang="en-US" b="1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Onnx</a:t>
            </a:r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: </a:t>
            </a:r>
          </a:p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Open Neural Network Exchange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974AB-C315-984A-BDCA-8230DB9B5B1B}"/>
              </a:ext>
            </a:extLst>
          </p:cNvPr>
          <p:cNvSpPr txBox="1"/>
          <p:nvPr/>
        </p:nvSpPr>
        <p:spPr>
          <a:xfrm>
            <a:off x="892222" y="2807748"/>
            <a:ext cx="104075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i="0" dirty="0">
                <a:solidFill>
                  <a:srgbClr val="1A1A1A"/>
                </a:solidFill>
                <a:effectLst/>
                <a:latin typeface="Lato" panose="020F0502020204030203" pitchFamily="34" charset="0"/>
              </a:rPr>
              <a:t>ONNX is an open format built to represent machine learning models.</a:t>
            </a:r>
            <a:r>
              <a:rPr lang="en-US" b="0" i="0" dirty="0">
                <a:solidFill>
                  <a:srgbClr val="1A1A1A"/>
                </a:solidFill>
                <a:effectLst/>
                <a:latin typeface="Lato" panose="020F0502020204030203" pitchFamily="34" charset="0"/>
              </a:rPr>
              <a:t> ONNX defines a common set of operators - the building blocks of machine learning and deep learning models - and a common file format to enable AI developers to use models with a variety of frameworks, tools, runtimes, and compilers”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Tip: you don’t have to leverage NN to use </a:t>
            </a:r>
            <a:r>
              <a:rPr lang="en-US" dirty="0" err="1"/>
              <a:t>Onnx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b="0" i="0" dirty="0">
                <a:solidFill>
                  <a:srgbClr val="1A1A1A"/>
                </a:solidFill>
                <a:effectLst/>
                <a:latin typeface="Lato" panose="020F0502020204030203" pitchFamily="34" charset="0"/>
              </a:rPr>
              <a:t>Develop in your preferred framework without worrying about downstream inferencing implications. ONNX enables you to use your preferred framework with your chosen inference engine.”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CF938-F1AA-2143-92FC-8F38DF2880C3}"/>
              </a:ext>
            </a:extLst>
          </p:cNvPr>
          <p:cNvSpPr txBox="1"/>
          <p:nvPr/>
        </p:nvSpPr>
        <p:spPr>
          <a:xfrm>
            <a:off x="5063856" y="6434076"/>
            <a:ext cx="195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onnx.ai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39C5F63-BD3C-774F-83E4-65C1080C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549" y="566879"/>
            <a:ext cx="3009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3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8" y="797698"/>
            <a:ext cx="10407556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The Applied ML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974AB-C315-984A-BDCA-8230DB9B5B1B}"/>
              </a:ext>
            </a:extLst>
          </p:cNvPr>
          <p:cNvSpPr txBox="1"/>
          <p:nvPr/>
        </p:nvSpPr>
        <p:spPr>
          <a:xfrm>
            <a:off x="892222" y="2807748"/>
            <a:ext cx="10407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Clean your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your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/>
              <a:t>skl2onnx library </a:t>
            </a:r>
            <a:r>
              <a:rPr lang="en-US" sz="2400" dirty="0"/>
              <a:t>to convert your model for use with </a:t>
            </a:r>
            <a:r>
              <a:rPr lang="en-US" sz="2400" b="1" dirty="0" err="1"/>
              <a:t>onnx</a:t>
            </a:r>
            <a:r>
              <a:rPr lang="en-US" sz="2400" b="1" dirty="0"/>
              <a:t>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a basic web app for use with this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CF938-F1AA-2143-92FC-8F38DF2880C3}"/>
              </a:ext>
            </a:extLst>
          </p:cNvPr>
          <p:cNvSpPr txBox="1"/>
          <p:nvPr/>
        </p:nvSpPr>
        <p:spPr>
          <a:xfrm>
            <a:off x="5063856" y="6434076"/>
            <a:ext cx="195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onnx.ai</a:t>
            </a:r>
            <a:r>
              <a:rPr lang="en-US" b="1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3623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AA68-C203-784E-B2F7-1B8FA6E81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7"/>
            <a:ext cx="6439424" cy="3998306"/>
          </a:xfrm>
        </p:spPr>
        <p:txBody>
          <a:bodyPr/>
          <a:lstStyle/>
          <a:p>
            <a:r>
              <a:rPr lang="en-US" dirty="0"/>
              <a:t>Apps are now infused with intelligence</a:t>
            </a:r>
          </a:p>
          <a:p>
            <a:r>
              <a:rPr lang="en-US" dirty="0"/>
              <a:t>”Intelligent-first”</a:t>
            </a:r>
          </a:p>
          <a:p>
            <a:r>
              <a:rPr lang="en-US" dirty="0"/>
              <a:t>Theory: death of the indie has to do in part with this complexity</a:t>
            </a:r>
          </a:p>
          <a:p>
            <a:pPr marL="22860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96A8C6-DFE8-1749-9BB6-39BD9CB7D4FE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9875109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Smart apps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D7BF0E9-E591-AB47-BA12-491BB9B1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321" y="927195"/>
            <a:ext cx="4516692" cy="100530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43147-F99F-5948-B735-F42A6DD2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518" y="2131834"/>
            <a:ext cx="2810421" cy="37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2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8" y="797698"/>
            <a:ext cx="10407556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Step 1 – clean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CF938-F1AA-2143-92FC-8F38DF2880C3}"/>
              </a:ext>
            </a:extLst>
          </p:cNvPr>
          <p:cNvSpPr txBox="1"/>
          <p:nvPr/>
        </p:nvSpPr>
        <p:spPr>
          <a:xfrm>
            <a:off x="1542734" y="6434076"/>
            <a:ext cx="9838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Full lesson: https://</a:t>
            </a:r>
            <a:r>
              <a:rPr lang="en-US" b="1" dirty="0" err="1">
                <a:solidFill>
                  <a:schemeClr val="bg1"/>
                </a:solidFill>
              </a:rPr>
              <a:t>github.com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microsoft</a:t>
            </a:r>
            <a:r>
              <a:rPr lang="en-US" b="1" dirty="0">
                <a:solidFill>
                  <a:schemeClr val="bg1"/>
                </a:solidFill>
              </a:rPr>
              <a:t>/ML-For-Beginners/tree/main/4-Classification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0555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8" y="797698"/>
            <a:ext cx="10407556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Step 2 – build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974AB-C315-984A-BDCA-8230DB9B5B1B}"/>
              </a:ext>
            </a:extLst>
          </p:cNvPr>
          <p:cNvSpPr txBox="1"/>
          <p:nvPr/>
        </p:nvSpPr>
        <p:spPr>
          <a:xfrm>
            <a:off x="892222" y="2807748"/>
            <a:ext cx="1040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9E5823-0A24-2E48-A3A5-FF9361CC7530}"/>
              </a:ext>
            </a:extLst>
          </p:cNvPr>
          <p:cNvSpPr txBox="1"/>
          <p:nvPr/>
        </p:nvSpPr>
        <p:spPr>
          <a:xfrm>
            <a:off x="1542734" y="6434076"/>
            <a:ext cx="9838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Full lesson: https://</a:t>
            </a:r>
            <a:r>
              <a:rPr lang="en-US" b="1" dirty="0" err="1">
                <a:solidFill>
                  <a:schemeClr val="bg1"/>
                </a:solidFill>
              </a:rPr>
              <a:t>github.com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microsoft</a:t>
            </a:r>
            <a:r>
              <a:rPr lang="en-US" b="1" dirty="0">
                <a:solidFill>
                  <a:schemeClr val="bg1"/>
                </a:solidFill>
              </a:rPr>
              <a:t>/ML-For-Beginners/tree/main/4-Classification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9137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8" y="797698"/>
            <a:ext cx="10407556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Step 3 – export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974AB-C315-984A-BDCA-8230DB9B5B1B}"/>
              </a:ext>
            </a:extLst>
          </p:cNvPr>
          <p:cNvSpPr txBox="1"/>
          <p:nvPr/>
        </p:nvSpPr>
        <p:spPr>
          <a:xfrm>
            <a:off x="892222" y="2807748"/>
            <a:ext cx="1040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0E6AC-A788-DF4A-8E48-34ACD5D37F9B}"/>
              </a:ext>
            </a:extLst>
          </p:cNvPr>
          <p:cNvSpPr txBox="1"/>
          <p:nvPr/>
        </p:nvSpPr>
        <p:spPr>
          <a:xfrm>
            <a:off x="1542734" y="6434076"/>
            <a:ext cx="9838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Full lesson: https://</a:t>
            </a:r>
            <a:r>
              <a:rPr lang="en-US" b="1" dirty="0" err="1">
                <a:solidFill>
                  <a:schemeClr val="bg1"/>
                </a:solidFill>
              </a:rPr>
              <a:t>github.com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microsoft</a:t>
            </a:r>
            <a:r>
              <a:rPr lang="en-US" b="1" dirty="0">
                <a:solidFill>
                  <a:schemeClr val="bg1"/>
                </a:solidFill>
              </a:rPr>
              <a:t>/ML-For-Beginners/tree/main/4-Classification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04243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8" y="797698"/>
            <a:ext cx="10407556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Step 4 – use model in web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974AB-C315-984A-BDCA-8230DB9B5B1B}"/>
              </a:ext>
            </a:extLst>
          </p:cNvPr>
          <p:cNvSpPr txBox="1"/>
          <p:nvPr/>
        </p:nvSpPr>
        <p:spPr>
          <a:xfrm>
            <a:off x="892222" y="2807748"/>
            <a:ext cx="1040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AEE4F-457F-9648-A73F-6ECC8C4E6FED}"/>
              </a:ext>
            </a:extLst>
          </p:cNvPr>
          <p:cNvSpPr txBox="1"/>
          <p:nvPr/>
        </p:nvSpPr>
        <p:spPr>
          <a:xfrm>
            <a:off x="1542734" y="6434076"/>
            <a:ext cx="9838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Full lesson: https://</a:t>
            </a:r>
            <a:r>
              <a:rPr lang="en-US" b="1" dirty="0" err="1">
                <a:solidFill>
                  <a:schemeClr val="bg1"/>
                </a:solidFill>
              </a:rPr>
              <a:t>github.com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microsoft</a:t>
            </a:r>
            <a:r>
              <a:rPr lang="en-US" b="1" dirty="0">
                <a:solidFill>
                  <a:schemeClr val="bg1"/>
                </a:solidFill>
              </a:rPr>
              <a:t>/ML-For-Beginners/tree/main/4-Classification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88278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8" y="797698"/>
            <a:ext cx="10407556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App demo!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974AB-C315-984A-BDCA-8230DB9B5B1B}"/>
              </a:ext>
            </a:extLst>
          </p:cNvPr>
          <p:cNvSpPr txBox="1"/>
          <p:nvPr/>
        </p:nvSpPr>
        <p:spPr>
          <a:xfrm>
            <a:off x="892222" y="2807748"/>
            <a:ext cx="1040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AEE4F-457F-9648-A73F-6ECC8C4E6FED}"/>
              </a:ext>
            </a:extLst>
          </p:cNvPr>
          <p:cNvSpPr txBox="1"/>
          <p:nvPr/>
        </p:nvSpPr>
        <p:spPr>
          <a:xfrm>
            <a:off x="1542734" y="6434076"/>
            <a:ext cx="9838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Full lesson: https://</a:t>
            </a:r>
            <a:r>
              <a:rPr lang="en-US" b="1" dirty="0" err="1">
                <a:solidFill>
                  <a:schemeClr val="bg1"/>
                </a:solidFill>
              </a:rPr>
              <a:t>github.com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microsoft</a:t>
            </a:r>
            <a:r>
              <a:rPr lang="en-US" b="1" dirty="0">
                <a:solidFill>
                  <a:schemeClr val="bg1"/>
                </a:solidFill>
              </a:rPr>
              <a:t>/ML-For-Beginners/tree/main/4-Classification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0810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BB00-5FD2-0547-A724-7EABF7C0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build it?</a:t>
            </a:r>
          </a:p>
          <a:p>
            <a:r>
              <a:rPr lang="en-US" dirty="0"/>
              <a:t>What architectural decisions would guide you?</a:t>
            </a:r>
          </a:p>
          <a:p>
            <a:r>
              <a:rPr lang="en-US" dirty="0"/>
              <a:t>What technical stack would you use?</a:t>
            </a:r>
          </a:p>
          <a:p>
            <a:pPr lvl="1"/>
            <a:r>
              <a:rPr lang="en-US" dirty="0"/>
              <a:t>For web?</a:t>
            </a:r>
          </a:p>
          <a:p>
            <a:pPr lvl="1"/>
            <a:r>
              <a:rPr lang="en-US" dirty="0"/>
              <a:t>For mobile?</a:t>
            </a:r>
          </a:p>
          <a:p>
            <a:pPr lvl="1"/>
            <a:r>
              <a:rPr lang="en-US" dirty="0"/>
              <a:t>For a hybrid (both/and) app experience?</a:t>
            </a:r>
          </a:p>
          <a:p>
            <a:pPr lvl="1"/>
            <a:r>
              <a:rPr lang="en-US" dirty="0"/>
              <a:t>On desktop?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10515600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If you were build a new ‘smart’ app...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5460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2AAD61F7-5074-4212-B558-DA9216A0C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7303E2-7D44-46E4-A0D5-73DF9974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7207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2AF24B-DF9B-4580-9019-8FABD7AC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87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4E6672-D9A3-4574-B870-1513006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2974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BF11-E5A1-194B-808E-709A3B808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0" y="4072044"/>
            <a:ext cx="4396540" cy="14953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Web Developers and ML Engineers have completely different skills sets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F0C4A2-14E0-0E4C-B331-B031212197B4}"/>
              </a:ext>
            </a:extLst>
          </p:cNvPr>
          <p:cNvSpPr txBox="1">
            <a:spLocks/>
          </p:cNvSpPr>
          <p:nvPr/>
        </p:nvSpPr>
        <p:spPr>
          <a:xfrm>
            <a:off x="537410" y="2215463"/>
            <a:ext cx="4130407" cy="139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roxima-nova"/>
              </a:rPr>
              <a:t>Problem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7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AA68-C203-784E-B2F7-1B8FA6E81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657"/>
            <a:ext cx="4722341" cy="3998306"/>
          </a:xfrm>
        </p:spPr>
        <p:txBody>
          <a:bodyPr/>
          <a:lstStyle/>
          <a:p>
            <a:r>
              <a:rPr lang="en-US" dirty="0"/>
              <a:t>Work with backend engineers, DevOps, designers, accessibility experts to create a great user-facing web site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96A8C6-DFE8-1749-9BB6-39BD9CB7D4FE}"/>
              </a:ext>
            </a:extLst>
          </p:cNvPr>
          <p:cNvSpPr txBox="1">
            <a:spLocks/>
          </p:cNvSpPr>
          <p:nvPr/>
        </p:nvSpPr>
        <p:spPr>
          <a:xfrm>
            <a:off x="838200" y="790831"/>
            <a:ext cx="4722341" cy="115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Web Developers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436B5-97BB-6240-8995-B2BE96887082}"/>
              </a:ext>
            </a:extLst>
          </p:cNvPr>
          <p:cNvSpPr txBox="1">
            <a:spLocks/>
          </p:cNvSpPr>
          <p:nvPr/>
        </p:nvSpPr>
        <p:spPr>
          <a:xfrm>
            <a:off x="6631461" y="790830"/>
            <a:ext cx="4722341" cy="115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ML Engineers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339CEC-E58D-F44B-8F7B-03223FCAE46A}"/>
              </a:ext>
            </a:extLst>
          </p:cNvPr>
          <p:cNvSpPr txBox="1">
            <a:spLocks/>
          </p:cNvSpPr>
          <p:nvPr/>
        </p:nvSpPr>
        <p:spPr>
          <a:xfrm>
            <a:off x="6514070" y="2178657"/>
            <a:ext cx="4722341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 with Data Scientists to source, clean, prepare, and train data, iterating until an accurate ML model can be created and exported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8C090-AB9F-EF4E-8577-F1FD313FC9C6}"/>
              </a:ext>
            </a:extLst>
          </p:cNvPr>
          <p:cNvSpPr txBox="1"/>
          <p:nvPr/>
        </p:nvSpPr>
        <p:spPr>
          <a:xfrm>
            <a:off x="9255211" y="2483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04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0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6" descr="Railroad tracks intersecting">
            <a:extLst>
              <a:ext uri="{FF2B5EF4-FFF2-40B4-BE49-F238E27FC236}">
                <a16:creationId xmlns:a16="http://schemas.microsoft.com/office/drawing/2014/main" id="{FE107304-38FE-4A6A-B4B2-B7AA6529C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36" b="2731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F1195305-FB27-4331-8243-C4D3338DC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537410" y="728905"/>
            <a:ext cx="4567990" cy="3184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n-lt"/>
                <a:cs typeface="Aharoni" panose="02010803020104030203" pitchFamily="2" charset="-79"/>
              </a:rPr>
              <a:t>Can we bridge this divide?</a:t>
            </a:r>
            <a:endParaRPr lang="en-US" sz="5400" dirty="0">
              <a:solidFill>
                <a:srgbClr val="FFFFFF"/>
              </a:solidFill>
              <a:latin typeface="+mn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4002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10515600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Welcome to Applied ML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D3AE4-552C-8140-97C1-4356D7AA5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525" y="3120353"/>
            <a:ext cx="6495197" cy="2802776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TensorFlow</a:t>
            </a:r>
          </a:p>
          <a:p>
            <a:r>
              <a:rPr lang="en-US" dirty="0" err="1">
                <a:solidFill>
                  <a:schemeClr val="tx1">
                    <a:alpha val="70000"/>
                  </a:schemeClr>
                </a:solidFill>
              </a:rPr>
              <a:t>Brain.js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alpha val="70000"/>
                  </a:schemeClr>
                </a:solidFill>
              </a:rPr>
              <a:t>Onnx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5AE67-7D7A-DA42-8546-DCAE3C71970C}"/>
              </a:ext>
            </a:extLst>
          </p:cNvPr>
          <p:cNvSpPr txBox="1"/>
          <p:nvPr/>
        </p:nvSpPr>
        <p:spPr>
          <a:xfrm>
            <a:off x="1269242" y="2381689"/>
            <a:ext cx="31620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to ease the way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BD727-BD8D-3E41-95C3-1CD4DF7B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676" y="690794"/>
            <a:ext cx="3810000" cy="2139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B0C68D-017A-9445-A5C8-45411232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009" y="5263612"/>
            <a:ext cx="2438400" cy="8255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73E25F5-2799-BE43-8180-7829B9A8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5709" y="287212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1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10515600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TensorFlow.js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5AE67-7D7A-DA42-8546-DCAE3C71970C}"/>
              </a:ext>
            </a:extLst>
          </p:cNvPr>
          <p:cNvSpPr txBox="1"/>
          <p:nvPr/>
        </p:nvSpPr>
        <p:spPr>
          <a:xfrm>
            <a:off x="962348" y="2178657"/>
            <a:ext cx="6475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 ecosystem, lots of excitement!</a:t>
            </a:r>
          </a:p>
          <a:p>
            <a:r>
              <a:rPr lang="en-US" sz="2400" dirty="0"/>
              <a:t>Cool integrations</a:t>
            </a:r>
          </a:p>
          <a:p>
            <a:r>
              <a:rPr lang="en-US" sz="2400" dirty="0"/>
              <a:t>Training and inference occur in the browser</a:t>
            </a:r>
          </a:p>
          <a:p>
            <a:r>
              <a:rPr lang="en-US" sz="2400" dirty="0"/>
              <a:t>or</a:t>
            </a:r>
          </a:p>
          <a:p>
            <a:r>
              <a:rPr lang="en-US" sz="2400" dirty="0"/>
              <a:t>Use pretrained-models for transfer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BD727-BD8D-3E41-95C3-1CD4DF7B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439" y="359872"/>
            <a:ext cx="3810000" cy="2139950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406374E-1704-AB4B-A44E-6447886B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02" y="4117649"/>
            <a:ext cx="5677469" cy="1682213"/>
          </a:xfrm>
          <a:prstGeom prst="rect">
            <a:avLst/>
          </a:prstGeom>
        </p:spPr>
      </p:pic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0CD1387-A24C-A84B-BF98-2DD74EADD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981" y="4679344"/>
            <a:ext cx="6037461" cy="1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1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8CD31F-5F1C-9E4E-9740-ACB8A1B138EC}"/>
              </a:ext>
            </a:extLst>
          </p:cNvPr>
          <p:cNvSpPr txBox="1">
            <a:spLocks/>
          </p:cNvSpPr>
          <p:nvPr/>
        </p:nvSpPr>
        <p:spPr>
          <a:xfrm>
            <a:off x="838199" y="681037"/>
            <a:ext cx="8264858" cy="1497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kern="1200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+mj-lt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b="1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proxima-nova"/>
              </a:rPr>
              <a:t>Try ML5.js</a:t>
            </a:r>
            <a:endParaRPr lang="en-US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BD727-BD8D-3E41-95C3-1CD4DF7B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439" y="359872"/>
            <a:ext cx="3810000" cy="2139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B8AF1-7809-D547-B7CB-DD42A34F27F3}"/>
              </a:ext>
            </a:extLst>
          </p:cNvPr>
          <p:cNvSpPr txBox="1"/>
          <p:nvPr/>
        </p:nvSpPr>
        <p:spPr>
          <a:xfrm>
            <a:off x="947381" y="2508485"/>
            <a:ext cx="66134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“ml5.js is machine learning </a:t>
            </a:r>
            <a:r>
              <a:rPr lang="en-US" b="0" i="1" dirty="0">
                <a:solidFill>
                  <a:srgbClr val="7F8C8D"/>
                </a:solidFill>
                <a:effectLst/>
                <a:latin typeface="Source Sans Pro" panose="020B0503030403020204" pitchFamily="34" charset="0"/>
              </a:rPr>
              <a:t>for the web</a:t>
            </a:r>
            <a:r>
              <a:rPr 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in your web browser. Through some clever and exciting advancements, the folks building </a:t>
            </a:r>
            <a:r>
              <a:rPr lang="en-US" b="1" i="0" dirty="0">
                <a:effectLst/>
                <a:latin typeface="Source Sans Pro" panose="020B0503030403020204" pitchFamily="34" charset="0"/>
                <a:hlinkClick r:id="rId3"/>
              </a:rPr>
              <a:t>TensorFlow.js</a:t>
            </a:r>
            <a:r>
              <a:rPr 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figured out that it is possible to use the web browser's built in graphics processing unit (GPU) to do calculations”</a:t>
            </a:r>
          </a:p>
          <a:p>
            <a:endParaRPr lang="en-US" dirty="0">
              <a:solidFill>
                <a:srgbClr val="34495E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495E"/>
                </a:solidFill>
                <a:latin typeface="Source Sans Pro" panose="020B0503030403020204" pitchFamily="34" charset="0"/>
              </a:rPr>
              <a:t>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495E"/>
                </a:solidFill>
                <a:latin typeface="Source Sans Pro" panose="020B0503030403020204" pitchFamily="34" charset="0"/>
              </a:rPr>
              <a:t>Sound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4495E"/>
                </a:solidFill>
                <a:latin typeface="Source Sans Pro" panose="020B0503030403020204" pitchFamily="34" charset="0"/>
              </a:rPr>
              <a:t>Text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4495E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4" name="Picture 3" descr="A bird standing on a ledge&#10;&#10;Description automatically generated with low confidence">
            <a:extLst>
              <a:ext uri="{FF2B5EF4-FFF2-40B4-BE49-F238E27FC236}">
                <a16:creationId xmlns:a16="http://schemas.microsoft.com/office/drawing/2014/main" id="{B84E33DC-BB2D-AF46-98BD-BBF1C9F5A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1" y="3429000"/>
            <a:ext cx="26162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91407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1280</TotalTime>
  <Words>830</Words>
  <Application>Microsoft Macintosh PowerPoint</Application>
  <PresentationFormat>Widescreen</PresentationFormat>
  <Paragraphs>93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Avenir Next LT Pro</vt:lpstr>
      <vt:lpstr>Google Sans</vt:lpstr>
      <vt:lpstr>Lato</vt:lpstr>
      <vt:lpstr>proxima-nova</vt:lpstr>
      <vt:lpstr>Sabon Next LT</vt:lpstr>
      <vt:lpstr>Segoe UI</vt:lpstr>
      <vt:lpstr>Source Sans Pro</vt:lpstr>
      <vt:lpstr>Wingdings</vt:lpstr>
      <vt:lpstr>LuminousVTI</vt:lpstr>
      <vt:lpstr>Applied Machine Learning with Onnx Runtime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with Onnx Runtime</dc:title>
  <dc:creator>Looper, Jennifer E</dc:creator>
  <cp:lastModifiedBy>Looper, Jennifer E</cp:lastModifiedBy>
  <cp:revision>5</cp:revision>
  <dcterms:created xsi:type="dcterms:W3CDTF">2021-09-08T18:22:35Z</dcterms:created>
  <dcterms:modified xsi:type="dcterms:W3CDTF">2021-09-11T15:14:25Z</dcterms:modified>
</cp:coreProperties>
</file>